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6" r:id="rId4"/>
    <p:sldId id="262" r:id="rId5"/>
    <p:sldId id="263" r:id="rId6"/>
    <p:sldId id="268" r:id="rId7"/>
    <p:sldId id="265" r:id="rId8"/>
    <p:sldId id="269" r:id="rId9"/>
    <p:sldId id="271" r:id="rId10"/>
    <p:sldId id="278" r:id="rId11"/>
    <p:sldId id="274" r:id="rId12"/>
    <p:sldId id="275" r:id="rId13"/>
    <p:sldId id="276" r:id="rId14"/>
    <p:sldId id="277" r:id="rId15"/>
    <p:sldId id="264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B1AB8-A0BE-4EEC-8D64-2DA663996670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9F1E5-4F70-4B0B-BD8C-08281EED6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1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8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4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7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90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3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6"/>
            <a:ext cx="10525125" cy="4895851"/>
          </a:xfrm>
        </p:spPr>
        <p:txBody>
          <a:bodyPr>
            <a:normAutofit/>
          </a:bodyPr>
          <a:lstStyle>
            <a:lvl1pPr marL="228589" indent="-228589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66" indent="-228589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42" indent="-228589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20" indent="-228589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298" indent="-228589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375" y="200442"/>
            <a:ext cx="429076" cy="432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26AE0-66AA-48AD-8FE6-1B8BA875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4445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4133233" y="242329"/>
            <a:ext cx="12478979" cy="77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6" y="1264517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04F6C70-087A-4B41-B128-B8929435D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2AFB4EC6-C5BF-431D-BD44-21BF240F9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4133233" y="242329"/>
            <a:ext cx="12478979" cy="77498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264516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307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6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0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6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7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6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2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2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A3A04-31D6-4B31-9E86-5F173D6C8A9C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75A0-7155-4F9F-AEBC-89A00904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3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6.png"/><Relationship Id="rId29" Type="http://schemas.openxmlformats.org/officeDocument/2006/relationships/image" Target="../media/image260.sv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pkr.rosreestr.ru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k.rosreestr.ru/files/Rukovodstvo_FL.pdf?1504788337729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B99B55-A4AC-6C73-B2E1-299543EB1F48}"/>
              </a:ext>
            </a:extLst>
          </p:cNvPr>
          <p:cNvSpPr/>
          <p:nvPr/>
        </p:nvSpPr>
        <p:spPr>
          <a:xfrm>
            <a:off x="312500" y="5479673"/>
            <a:ext cx="548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FF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Ведущий специалист-эксперт </a:t>
            </a:r>
            <a:r>
              <a:rPr lang="ru-RU" sz="1600" dirty="0">
                <a:solidFill>
                  <a:srgbClr val="FFFFFF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отдела регистрации недвижимости № 4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955FAA10-BED9-BF2D-C0CA-B9DEFC2B1FEC}"/>
              </a:ext>
            </a:extLst>
          </p:cNvPr>
          <p:cNvSpPr txBox="1">
            <a:spLocks/>
          </p:cNvSpPr>
          <p:nvPr/>
        </p:nvSpPr>
        <p:spPr>
          <a:xfrm>
            <a:off x="714673" y="2109611"/>
            <a:ext cx="6672776" cy="1918267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электронных сервисов Росреестра - «Подготовка схемы расположения земельного участка на кадастровом плане территорий» и «Личный кабинет кадастрового инженера» - как инструмент повышения качества документов по результатам кадастровых </a:t>
            </a:r>
            <a:r>
              <a:rPr lang="ru-RU" sz="1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endParaRPr lang="ru-RU" sz="1800" dirty="0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DC6F1FC3-D8E1-5345-1337-E16FF287CB2C}"/>
              </a:ext>
            </a:extLst>
          </p:cNvPr>
          <p:cNvSpPr txBox="1">
            <a:spLocks/>
          </p:cNvSpPr>
          <p:nvPr/>
        </p:nvSpPr>
        <p:spPr>
          <a:xfrm>
            <a:off x="312501" y="4911435"/>
            <a:ext cx="5716815" cy="390527"/>
          </a:xfrm>
          <a:prstGeom prst="rect">
            <a:avLst/>
          </a:prstGeom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00">
                    <a:lumMod val="85000"/>
                    <a:lumOff val="15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Хабарова Анастасия </a:t>
            </a:r>
            <a:r>
              <a:rPr lang="ru-RU" sz="2000" b="1" dirty="0">
                <a:solidFill>
                  <a:srgbClr val="000000">
                    <a:lumMod val="85000"/>
                    <a:lumOff val="15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solidFill>
                  <a:srgbClr val="000000">
                    <a:lumMod val="85000"/>
                    <a:lumOff val="15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горевна</a:t>
            </a:r>
            <a:endParaRPr lang="ru-RU" sz="2000" b="1" dirty="0">
              <a:solidFill>
                <a:srgbClr val="000000">
                  <a:lumMod val="85000"/>
                  <a:lumOff val="15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Graphic 5">
            <a:extLst>
              <a:ext uri="{FF2B5EF4-FFF2-40B4-BE49-F238E27FC236}">
                <a16:creationId xmlns:a16="http://schemas.microsoft.com/office/drawing/2014/main" id="{16BD0FFB-2617-45C3-A00A-CDB580AA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89333" y="1151661"/>
            <a:ext cx="4414116" cy="4414116"/>
          </a:xfrm>
          <a:prstGeom prst="rect">
            <a:avLst/>
          </a:prstGeom>
        </p:spPr>
      </p:pic>
      <p:pic>
        <p:nvPicPr>
          <p:cNvPr id="17" name="Graphic 30">
            <a:extLst>
              <a:ext uri="{FF2B5EF4-FFF2-40B4-BE49-F238E27FC236}">
                <a16:creationId xmlns:a16="http://schemas.microsoft.com/office/drawing/2014/main" id="{802ACB02-81E4-E72C-E54B-84FA2E68D8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8265341" y="1865270"/>
            <a:ext cx="2782351" cy="27823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0" y="195650"/>
            <a:ext cx="2317488" cy="7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платформа кадастровых работ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ЭПКР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Иркутской области</a:t>
            </a:r>
          </a:p>
          <a:p>
            <a:pPr marL="0" indent="0" algn="ctr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ИНФОРМИРУЕТ!!!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10 мая 2023 года</a:t>
            </a:r>
          </a:p>
          <a:p>
            <a:pPr marL="0" indent="0" algn="ctr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полнофункциональном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ЭПКР,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осуществляется по прямой ссылке </a:t>
            </a:r>
          </a:p>
          <a:p>
            <a:pPr marL="0" indent="0" algn="ctr">
              <a:buNone/>
            </a:pP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https://epkr.rosreestr.ru</a:t>
            </a:r>
            <a:endParaRPr lang="ru-RU" sz="2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личного кабинета на сайте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endParaRPr lang="ru-RU" sz="2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6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платформа кадастровых работ (ЭПКР)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4" y="1423850"/>
            <a:ext cx="9953038" cy="4910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31" y="2035159"/>
            <a:ext cx="4127350" cy="1707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554" y="4566136"/>
            <a:ext cx="3100775" cy="1585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509" y="1987460"/>
            <a:ext cx="3912594" cy="17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9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взаимодействия на </a:t>
            </a:r>
            <a:r>
              <a:rPr lang="ru-RU" dirty="0" smtClean="0"/>
              <a:t>ЭПКР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299"/>
            <a:ext cx="12031454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4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взаимодействия на </a:t>
            </a:r>
            <a:r>
              <a:rPr lang="ru-RU" dirty="0" smtClean="0"/>
              <a:t>ЭПКР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123405"/>
            <a:ext cx="10272032" cy="45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5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поддержка ЭПКР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9" y="1064307"/>
            <a:ext cx="9052560" cy="43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7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0" y="195650"/>
            <a:ext cx="2317488" cy="7746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7C8D791-4806-7433-E1F8-4B17766D9A86}"/>
              </a:ext>
            </a:extLst>
          </p:cNvPr>
          <p:cNvSpPr txBox="1">
            <a:spLocks/>
          </p:cNvSpPr>
          <p:nvPr/>
        </p:nvSpPr>
        <p:spPr>
          <a:xfrm>
            <a:off x="672862" y="2097577"/>
            <a:ext cx="5716815" cy="214931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/>
              <a:t>Спасибо</a:t>
            </a:r>
            <a:br>
              <a:rPr lang="ru-RU" sz="6000" dirty="0"/>
            </a:br>
            <a:r>
              <a:rPr lang="ru-RU" sz="6000" dirty="0"/>
              <a:t>за внимание!</a:t>
            </a: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32B7B824-6FA3-F2DE-646F-A7EE5C81EE1E}"/>
              </a:ext>
            </a:extLst>
          </p:cNvPr>
          <p:cNvGrpSpPr/>
          <p:nvPr/>
        </p:nvGrpSpPr>
        <p:grpSpPr>
          <a:xfrm>
            <a:off x="379186" y="5074866"/>
            <a:ext cx="6332657" cy="1372351"/>
            <a:chOff x="18564487" y="5723465"/>
            <a:chExt cx="13998050" cy="3033517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E0F66FC2-CAEA-F045-2574-C4ACDF676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64487" y="5723466"/>
              <a:ext cx="2973567" cy="2997545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BA3C883E-268A-F444-84F9-568CA4E91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03"/>
            <a:stretch/>
          </p:blipFill>
          <p:spPr>
            <a:xfrm>
              <a:off x="22231322" y="5723466"/>
              <a:ext cx="2961576" cy="3033516"/>
            </a:xfrm>
            <a:prstGeom prst="rect">
              <a:avLst/>
            </a:prstGeom>
          </p:spPr>
        </p:pic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967C8C04-C867-623B-7440-331CBA606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439" r="1200" b="-1"/>
            <a:stretch/>
          </p:blipFill>
          <p:spPr>
            <a:xfrm>
              <a:off x="25910146" y="5723466"/>
              <a:ext cx="2992828" cy="2997544"/>
            </a:xfrm>
            <a:prstGeom prst="rect">
              <a:avLst/>
            </a:prstGeom>
          </p:spPr>
        </p:pic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F217B549-93D2-3DAB-1C14-D0B197F93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600961" y="5723465"/>
              <a:ext cx="2961576" cy="2997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3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 defTabSz="914377"/>
              <a:t>2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услуги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Удобно, выгодно, просто!!!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391886" y="1580606"/>
            <a:ext cx="5408023" cy="3918857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неуклонно растет количество электронных сервисов и в сфере кадастрового учета и регистрации прав.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открывает всё больше возможностей для получения государственных услуг в электронном виде. Сервис достиг такого уровня, что граждане, не выходя из дома, могут смоделировать жизненную ситуацию и получить виртуальную консультацию по нужному вопросу.</a:t>
            </a:r>
          </a:p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Портале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доступны все базовые услуги ведомства: государственный кадастровый учет, государственная регистрация прав, государственный кадастровый учет и регистрация права (единая процедура), получение сведений из Единого государственного реестра недвижимости (ЕГРН), а также электронные сервисы: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схемы расположения земельного участка на кадастровом плане территорий» и «Личный кабинет кадастрового инженера».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389" y="1580606"/>
            <a:ext cx="4894760" cy="30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 на кадастровом плане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(СРЗУ)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8234" y="1397726"/>
            <a:ext cx="5409870" cy="46111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согласно ст. 11.3 Земельного кодекса Российской Федерации одним из документов, на основании, которого выделяется земельный участок является утвержденная схема расположения земельного участка на кадастровом плане территории, в составе приложения к решению о выделении. Ее основная цель - предоставление данных об интересующем земельном участке для предварительного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органом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п. 10 ст. 11.10 Земельного кодекса Российской Федерации подготовка схемы расположения земельного участка в форме электронного документа может осуществляться с использованием официального сайта орган регистрации прав, в информационно-телекоммуникационной сети "Интернет" или с использованием иных технологических и программных средств.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сервис помогает сэкономить время и денежные средства при оформлении документов на объекты недвижимости.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 требования к Схеме расположения определены приказом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19.04.2022 № П/0148.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781" y="3670596"/>
            <a:ext cx="3085122" cy="1835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037548"/>
            <a:ext cx="3083917" cy="23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487" y="1254034"/>
            <a:ext cx="6102625" cy="4036423"/>
          </a:xfrm>
          <a:prstGeom prst="rect">
            <a:avLst/>
          </a:prstGeom>
        </p:spPr>
      </p:pic>
      <p:sp>
        <p:nvSpPr>
          <p:cNvPr id="18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627017" y="1946365"/>
            <a:ext cx="3735977" cy="35922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схемы в форме электронного документа при помощи портала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воспользоваться сервисом «Личный кабинет правообладателя».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доступа к сервису подготовки схемы расположения земельного участка или земельных участков на кадастровом плане территории пользователь предварительно должен быть зарегистрирован и иметь личный кабинет на сайте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Открывается главная страница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-портала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Перейдите в Личный кабинет.</a:t>
            </a:r>
          </a:p>
        </p:txBody>
      </p:sp>
      <p:sp>
        <p:nvSpPr>
          <p:cNvPr id="30" name="Заголовок 2"/>
          <p:cNvSpPr>
            <a:spLocks noGrp="1"/>
          </p:cNvSpPr>
          <p:nvPr>
            <p:ph type="title"/>
          </p:nvPr>
        </p:nvSpPr>
        <p:spPr>
          <a:xfrm>
            <a:off x="962025" y="3"/>
            <a:ext cx="10534651" cy="83819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схемы расположения земельного участка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9"/>
          <p:cNvSpPr txBox="1">
            <a:spLocks/>
          </p:cNvSpPr>
          <p:nvPr/>
        </p:nvSpPr>
        <p:spPr>
          <a:xfrm>
            <a:off x="653143" y="1920241"/>
            <a:ext cx="3618411" cy="22206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окне «Личный кабинет зарегистрированного пользователя» перейдите по ссылке Подготовка схемы расположения земельного участка.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отметить, что согласно приказу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25.12.2020 № П/0489 плата за подготовку схемы физическим лицом составляет 100 рублей, юридическим лицом - 200 рублей, для органов местного самоуправления использование указанного сервиса предоставляется без взимания платы.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165820"/>
            <a:ext cx="7027817" cy="44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3771" y="0"/>
            <a:ext cx="10712906" cy="83820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схемы расположения земельного участка на кадастровом плане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178037" y="2673553"/>
            <a:ext cx="3176337" cy="31883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dirty="0"/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357414" y="927901"/>
            <a:ext cx="4182520" cy="249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 схемы расположения земельного участка на кадастровом плане территорий: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загрузка самого кадастрового плана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границ земельного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на кадастровом плане территории.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границ земельного участка или земельных участков на кадастровом плане территории возможно следующими способами: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из земель;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перераспределение;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раздел существующего земельного участка.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инструментов для формирования границ земельного участка или земельных участков определяется выбранным режимом формирования.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51" y="3290572"/>
            <a:ext cx="3407959" cy="1871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252" y="1178947"/>
            <a:ext cx="3054361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9815" y="32630"/>
            <a:ext cx="10534651" cy="83819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 схемы расположения земельного участка на кадастровом плане территорий</a:t>
            </a:r>
          </a:p>
        </p:txBody>
      </p:sp>
      <p:sp>
        <p:nvSpPr>
          <p:cNvPr id="6" name="Текст 9"/>
          <p:cNvSpPr txBox="1">
            <a:spLocks/>
          </p:cNvSpPr>
          <p:nvPr/>
        </p:nvSpPr>
        <p:spPr>
          <a:xfrm>
            <a:off x="446133" y="1089657"/>
            <a:ext cx="5131708" cy="491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000" algn="just">
              <a:spcBef>
                <a:spcPts val="1200"/>
              </a:spcBef>
              <a:spcAft>
                <a:spcPts val="0"/>
              </a:spcAft>
            </a:pP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сформированных границ 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земельного участка </a:t>
            </a: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формирование схемы расположения земельного участка на 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кадастровом плане территории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60000" algn="just">
              <a:spcBef>
                <a:spcPts val="1200"/>
              </a:spcBef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 формирования файла СРЗУ предусматривает проверку корректности формирования границ земельного участка. Операция предназначена для проверки нарушений в контуре сформированного земельного участка. Выявленные нарушения разделяются на Предупреждения и Ошибки. К Предупреждениям отнесено наличие областей пересечения сформированного земельного участка с другими земельными участками, территориальными зонами, объектами капитального строительства. К Ошибкам отнесено расположение части сформированного земельного участка за границами административно-территориальной единицы и кадастрового квартала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4285753" y="4452730"/>
            <a:ext cx="7577981" cy="209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483" y="1089657"/>
            <a:ext cx="3316511" cy="2548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481" y="3004457"/>
            <a:ext cx="3316511" cy="23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619158" y="1059282"/>
            <a:ext cx="8622121" cy="1292032"/>
          </a:xfrm>
        </p:spPr>
        <p:txBody>
          <a:bodyPr>
            <a:normAutofit/>
          </a:bodyPr>
          <a:lstStyle/>
          <a:p>
            <a:pPr marL="0" indent="444500" algn="just">
              <a:lnSpc>
                <a:spcPct val="110000"/>
              </a:lnSpc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Направление СРЗУ в орган местного самоуправления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65" y="1894114"/>
            <a:ext cx="4418889" cy="3762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68" y="2824183"/>
            <a:ext cx="1018120" cy="164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247" y="1502230"/>
            <a:ext cx="4023484" cy="12697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03520" y="3370217"/>
            <a:ext cx="5852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 подробное описание действий по формированию СРЗУ в форме электронного документа описаны в разделе 7 «Руководство пользователя» (4). Также «Руководство пользователя» доступно для скачивания по ссылке: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https://lk.rosreestr.ru/files/Rukovodstvo_FL.pdf?1504788337729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кадастрового инженера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962025" y="1323977"/>
            <a:ext cx="4890136" cy="425386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оперативного взаимодействия кадастрового инженера и органа регистрации прав в режиме реального времени функционирует сервис «Личный кабинет кадастрового инженера», размещенный на официальном сайте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 способствует к сокращению ошибок кадастровых инженеров и уменьшению количества приостановлений при внесении ими сведений в государственный кадастр недвижимости, что в свою очередь повышает уровень защищенности прав собственников недвижимости.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674" y="1654081"/>
            <a:ext cx="4029805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65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4802</TotalTime>
  <Words>799</Words>
  <Application>Microsoft Office PowerPoint</Application>
  <PresentationFormat>Широкоэкранный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Электронные услуги Росреестра. Удобно, выгодно, просто!!!</vt:lpstr>
      <vt:lpstr>Схема расположения земельного участка на кадастровом плане территории (СРЗУ)</vt:lpstr>
      <vt:lpstr>Формирование схемы расположения земельного участка</vt:lpstr>
      <vt:lpstr>Презентация PowerPoint</vt:lpstr>
      <vt:lpstr>Этапы подготовки схемы расположения земельного участка на кадастровом плане территорий</vt:lpstr>
      <vt:lpstr>Этапы подготовки схемы расположения земельного участка на кадастровом плане территорий</vt:lpstr>
      <vt:lpstr>Презентация PowerPoint</vt:lpstr>
      <vt:lpstr>Личный кабинет кадастрового инженера</vt:lpstr>
      <vt:lpstr>Электронная платформа кадастровых работ (ЭПКР)</vt:lpstr>
      <vt:lpstr>Электронная платформа кадастровых работ (ЭПКР)</vt:lpstr>
      <vt:lpstr>Процесс взаимодействия на ЭПКР</vt:lpstr>
      <vt:lpstr>Процесс взаимодействия на ЭПКР</vt:lpstr>
      <vt:lpstr>Техническая поддержка ЭПКР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Formoza 44-88-44</dc:creator>
  <cp:lastModifiedBy>Хабарова Анастасия Игоревна</cp:lastModifiedBy>
  <cp:revision>105</cp:revision>
  <cp:lastPrinted>2023-05-25T23:27:01Z</cp:lastPrinted>
  <dcterms:created xsi:type="dcterms:W3CDTF">2023-04-17T13:29:33Z</dcterms:created>
  <dcterms:modified xsi:type="dcterms:W3CDTF">2023-06-08T02:39:04Z</dcterms:modified>
</cp:coreProperties>
</file>